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60" r:id="rId4"/>
    <p:sldId id="269" r:id="rId5"/>
    <p:sldId id="270" r:id="rId6"/>
    <p:sldId id="257" r:id="rId7"/>
    <p:sldId id="271" r:id="rId8"/>
    <p:sldId id="272" r:id="rId9"/>
    <p:sldId id="273" r:id="rId10"/>
    <p:sldId id="274" r:id="rId11"/>
    <p:sldId id="261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E6E6E6"/>
    <a:srgbClr val="3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81170" autoAdjust="0"/>
  </p:normalViewPr>
  <p:slideViewPr>
    <p:cSldViewPr snapToGrid="0">
      <p:cViewPr varScale="1">
        <p:scale>
          <a:sx n="59" d="100"/>
          <a:sy n="59" d="100"/>
        </p:scale>
        <p:origin x="10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74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0EF84-11CB-49DF-B9A2-96219AED293A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06A16-9501-4C71-82F5-B6631307E4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051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811B-F42C-48FF-8B6C-76B27F9A0BBD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09B49-FE34-47F5-9CA4-190B745D68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61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人體工程學介入工作中視頻顯示單元的影響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084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利用</a:t>
            </a:r>
            <a:r>
              <a:rPr lang="en-US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ANOVA</a:t>
            </a:r>
            <a:r>
              <a:rPr lang="zh-TW" altLang="en-US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分析</a:t>
            </a:r>
            <a:r>
              <a:rPr lang="zh-TW" altLang="en-US" dirty="0" smtClean="0"/>
              <a:t>，</a:t>
            </a:r>
            <a:r>
              <a:rPr lang="zh-TW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測試</a:t>
            </a:r>
            <a:r>
              <a:rPr lang="en-US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個群組，在人體工程學比例之間有無差異</a:t>
            </a:r>
            <a:r>
              <a:rPr lang="zh-TW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endParaRPr lang="en-US" altLang="zh-TW" sz="12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ANOVA</a:t>
            </a:r>
            <a:r>
              <a:rPr lang="zh-TW" altLang="en-US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分析結果呈現統計顯著，代表反應變數的平均值與所感興趣的因子有差異存在</a:t>
            </a:r>
            <a:r>
              <a:rPr lang="en-US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總體平均數不相同</a:t>
            </a:r>
            <a:r>
              <a:rPr lang="en-US" altLang="zh-TW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2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110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zh-TW" altLang="en-US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評分標準的平均數用來描述每一工作站人體工學的階級 越來越高</a:t>
            </a:r>
            <a:endParaRPr lang="zh-TW" altLang="zh-TW" sz="12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020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zh-TW" altLang="en-US" sz="1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這個表的平均數為肌肉不適的平均數</a:t>
            </a:r>
            <a:endParaRPr lang="zh-TW" altLang="zh-TW" sz="12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5563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endParaRPr lang="zh-TW" altLang="zh-TW" sz="12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866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endParaRPr lang="zh-TW" altLang="zh-TW" sz="12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333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215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7757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滿足以上標準的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 = 124)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被隨機分配到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個群體中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強化人體工程學，人體工學教育，參考組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794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滿足以上標準的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 = 124)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被隨機分配到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個群體中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強化人體工程學，人體工學教育，參考組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177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93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780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325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96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263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26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09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43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91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78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34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49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32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35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82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9BF9-A554-4500-B2DF-9FA5F9B110F8}" type="datetimeFigureOut">
              <a:rPr lang="zh-TW" altLang="en-US" smtClean="0"/>
              <a:t>2019/9/27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74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" y="1122363"/>
            <a:ext cx="12096206" cy="2387600"/>
          </a:xfrm>
        </p:spPr>
        <p:txBody>
          <a:bodyPr>
            <a:noAutofit/>
          </a:bodyPr>
          <a:lstStyle/>
          <a:p>
            <a:r>
              <a:rPr lang="en-US" altLang="zh-TW" sz="4800" b="1" dirty="0"/>
              <a:t>Effects of ergonomic intervention in work with video display units</a:t>
            </a:r>
            <a:endParaRPr lang="zh-TW" altLang="en-US" sz="3200" b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8821017" y="5939752"/>
            <a:ext cx="3173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Reporter</a:t>
            </a:r>
            <a:r>
              <a:rPr lang="zh-TW" altLang="en-US" sz="2800" b="1" dirty="0"/>
              <a:t>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陳姿璇</a:t>
            </a:r>
          </a:p>
        </p:txBody>
      </p:sp>
    </p:spTree>
    <p:extLst>
      <p:ext uri="{BB962C8B-B14F-4D97-AF65-F5344CB8AC3E}">
        <p14:creationId xmlns:p14="http://schemas.microsoft.com/office/powerpoint/2010/main" val="25830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矩形 3"/>
          <p:cNvSpPr/>
          <p:nvPr/>
        </p:nvSpPr>
        <p:spPr>
          <a:xfrm>
            <a:off x="517460" y="2528557"/>
            <a:ext cx="86517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測試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個群組，在人體工程學</a:t>
            </a: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比例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平均數</a:t>
            </a: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相等</a:t>
            </a:r>
            <a:endParaRPr lang="zh-TW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7460" y="3058158"/>
            <a:ext cx="10169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ANOVA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分析結果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呈現統計顯著，代表反應變數的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平均值與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所感興趣的因子有差異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存在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25049" y="4394069"/>
            <a:ext cx="81690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事後</a:t>
            </a:r>
            <a:r>
              <a:rPr lang="zh-TW" altLang="en-US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檢定</a:t>
            </a:r>
            <a:r>
              <a:rPr lang="en-US" altLang="zh-TW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one-sided </a:t>
            </a:r>
            <a:r>
              <a:rPr lang="en-US" altLang="zh-TW" sz="3600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Dunnett’s</a:t>
            </a:r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test)</a:t>
            </a:r>
            <a:endParaRPr lang="zh-TW" altLang="en-US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7460" y="1709870"/>
            <a:ext cx="2817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ANOVA</a:t>
            </a: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分析</a:t>
            </a:r>
          </a:p>
        </p:txBody>
      </p:sp>
      <p:sp>
        <p:nvSpPr>
          <p:cNvPr id="13" name="矩形 12"/>
          <p:cNvSpPr/>
          <p:nvPr/>
        </p:nvSpPr>
        <p:spPr>
          <a:xfrm>
            <a:off x="517460" y="5640446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用來探討組織間的差異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為何</a:t>
            </a:r>
            <a:endParaRPr lang="zh-TW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左大括弧 1"/>
          <p:cNvSpPr/>
          <p:nvPr/>
        </p:nvSpPr>
        <p:spPr>
          <a:xfrm>
            <a:off x="5144920" y="5226794"/>
            <a:ext cx="457200" cy="1350524"/>
          </a:xfrm>
          <a:prstGeom prst="leftBrace">
            <a:avLst>
              <a:gd name="adj1" fmla="val 3799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5878286" y="5226794"/>
            <a:ext cx="631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Intensive &amp; reference groups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878285" y="5942155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Education &amp; reference groups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83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627017" y="561703"/>
            <a:ext cx="1946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00" y="3094719"/>
            <a:ext cx="11940540" cy="2583944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27017" y="1766656"/>
            <a:ext cx="108270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個月和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個月的觀看中，對人體工程學的評分，強化組明顯高於其他兩組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5350730" y="4101940"/>
            <a:ext cx="609600" cy="33688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9080519" y="4085073"/>
            <a:ext cx="609600" cy="33688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805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627017" y="561703"/>
            <a:ext cx="1946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2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3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矩形 15"/>
          <p:cNvSpPr/>
          <p:nvPr/>
        </p:nvSpPr>
        <p:spPr>
          <a:xfrm>
            <a:off x="205945" y="2003249"/>
            <a:ext cx="12710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zh-TW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個月的觀察中，群組之間沒有明顯的差異</a:t>
            </a:r>
          </a:p>
        </p:txBody>
      </p:sp>
      <p:sp>
        <p:nvSpPr>
          <p:cNvPr id="17" name="矩形 16"/>
          <p:cNvSpPr/>
          <p:nvPr/>
        </p:nvSpPr>
        <p:spPr>
          <a:xfrm>
            <a:off x="257000" y="1392700"/>
            <a:ext cx="111008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個月的觀察中，強化和學習組比參照組有較少的肌肉骨骼不適</a:t>
            </a:r>
            <a:endParaRPr lang="zh-TW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945" y="2538980"/>
            <a:ext cx="11360413" cy="431902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902528" y="3233057"/>
            <a:ext cx="620486" cy="318407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6830785" y="3233057"/>
            <a:ext cx="620486" cy="3184071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8501743" y="3249385"/>
            <a:ext cx="620486" cy="3184071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10172701" y="3249385"/>
            <a:ext cx="620486" cy="3184071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7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627017" y="561703"/>
            <a:ext cx="3256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Discussion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2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3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425049" y="1892515"/>
            <a:ext cx="11117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個群組的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分類，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採隨機分類的，因此控制了不同文化之間的差異，但也沒辦法預防組跟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組之間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的相互影響</a:t>
            </a:r>
          </a:p>
        </p:txBody>
      </p:sp>
      <p:sp>
        <p:nvSpPr>
          <p:cNvPr id="3" name="矩形 2"/>
          <p:cNvSpPr/>
          <p:nvPr/>
        </p:nvSpPr>
        <p:spPr>
          <a:xfrm>
            <a:off x="425049" y="3186045"/>
            <a:ext cx="108204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參照組可能受強化組和教育組或一個持續發展的工作場所影響，這些因素可能低估了真實的影響</a:t>
            </a:r>
          </a:p>
        </p:txBody>
      </p:sp>
      <p:sp>
        <p:nvSpPr>
          <p:cNvPr id="4" name="矩形 3"/>
          <p:cNvSpPr/>
          <p:nvPr/>
        </p:nvSpPr>
        <p:spPr>
          <a:xfrm>
            <a:off x="425048" y="4672080"/>
            <a:ext cx="115263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此研究表示教學組和參照組之間的人體工程學階級無明顯差異，原因可能為教育訓練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小時不足夠影響工人們對於工作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場合中人體工程學的改變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51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627017" y="561703"/>
            <a:ext cx="3405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onclusion</a:t>
            </a:r>
            <a:endParaRPr lang="en-US" altLang="zh-TW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2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3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>
            <a:off x="627017" y="2031013"/>
            <a:ext cx="99907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一個強化人體工程學的方法和人體工程學的教育有助於減少在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VDU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工作中的不適</a:t>
            </a:r>
          </a:p>
        </p:txBody>
      </p:sp>
      <p:sp>
        <p:nvSpPr>
          <p:cNvPr id="8" name="矩形 7"/>
          <p:cNvSpPr/>
          <p:nvPr/>
        </p:nvSpPr>
        <p:spPr>
          <a:xfrm>
            <a:off x="627017" y="4822340"/>
            <a:ext cx="9623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為了提升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VDU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工作場所中人體工程學的階級，最好的結果將是實現工作者和參與者積極配合的集體計畫</a:t>
            </a:r>
          </a:p>
        </p:txBody>
      </p:sp>
      <p:sp>
        <p:nvSpPr>
          <p:cNvPr id="9" name="矩形 8"/>
          <p:cNvSpPr/>
          <p:nvPr/>
        </p:nvSpPr>
        <p:spPr>
          <a:xfrm>
            <a:off x="627758" y="3642120"/>
            <a:ext cx="9623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工作站範圍中姿勢的改變可以幫助減少參與者不適的程度</a:t>
            </a:r>
          </a:p>
        </p:txBody>
      </p:sp>
    </p:spTree>
    <p:extLst>
      <p:ext uri="{BB962C8B-B14F-4D97-AF65-F5344CB8AC3E}">
        <p14:creationId xmlns:p14="http://schemas.microsoft.com/office/powerpoint/2010/main" val="42011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627017" y="561703"/>
            <a:ext cx="2771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摘要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abstract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71292" y="3203976"/>
            <a:ext cx="11831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歐盟在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1996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年提出使用電腦的工作壓力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超過工作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分之一</a:t>
            </a:r>
          </a:p>
        </p:txBody>
      </p:sp>
      <p:sp>
        <p:nvSpPr>
          <p:cNvPr id="15" name="矩形 14"/>
          <p:cNvSpPr/>
          <p:nvPr/>
        </p:nvSpPr>
        <p:spPr>
          <a:xfrm>
            <a:off x="471292" y="2036728"/>
            <a:ext cx="7468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軟體的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使用增加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了對工作場合新的設計需求</a:t>
            </a: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471292" y="4212881"/>
            <a:ext cx="109251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人體工程學的訓練計畫、工作站的調整、常規的中斷使用視頻顯示單元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(VDU)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的工作，顯示出普遍都有減少肌肉骨骼傷害和不適的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反應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56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27017" y="2902081"/>
            <a:ext cx="91008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1998~1999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年芬蘭的中產階級城市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27017" y="1822551"/>
            <a:ext cx="10185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此研究在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VDU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工作中，針對身體的肌肉骨骼症狀，執行一個隨機對照試驗</a:t>
            </a:r>
          </a:p>
        </p:txBody>
      </p:sp>
      <p:sp>
        <p:nvSpPr>
          <p:cNvPr id="16" name="矩形 15"/>
          <p:cNvSpPr/>
          <p:nvPr/>
        </p:nvSpPr>
        <p:spPr>
          <a:xfrm>
            <a:off x="627017" y="3550724"/>
            <a:ext cx="11101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利用問卷，調查員工利用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VDU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工作超過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小時的人數為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515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7017" y="5278896"/>
            <a:ext cx="116580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在人體工學介入前，收集工作場所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的佈置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和附屬設備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，並在介入後觀察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個月和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627017" y="561703"/>
            <a:ext cx="3501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27017" y="4199367"/>
            <a:ext cx="111016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問卷的問題包括肌肉骨骼疼痛和壓力、工作環境因素、在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VDU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和輸入設備、軟體中的工作時間和心理的因素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803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3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8" name="文字方塊 17"/>
          <p:cNvSpPr txBox="1"/>
          <p:nvPr/>
        </p:nvSpPr>
        <p:spPr>
          <a:xfrm>
            <a:off x="627017" y="561703"/>
            <a:ext cx="3501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23369" y="2191032"/>
            <a:ext cx="8545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研究的群體項目包含肌肉症狀、滑鼠使用量和年紀</a:t>
            </a:r>
          </a:p>
        </p:txBody>
      </p:sp>
      <p:sp>
        <p:nvSpPr>
          <p:cNvPr id="7" name="矩形 6"/>
          <p:cNvSpPr/>
          <p:nvPr/>
        </p:nvSpPr>
        <p:spPr>
          <a:xfrm>
            <a:off x="1123369" y="2781531"/>
            <a:ext cx="10152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症狀通常在脖子、肩膀或上肢區域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症狀至少一處，至多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55453" y="3437311"/>
            <a:ext cx="10341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這些組成的症狀大多收集，出現次數中等，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且影響最大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的症狀</a:t>
            </a:r>
          </a:p>
        </p:txBody>
      </p:sp>
      <p:sp>
        <p:nvSpPr>
          <p:cNvPr id="9" name="矩形 8"/>
          <p:cNvSpPr/>
          <p:nvPr/>
        </p:nvSpPr>
        <p:spPr>
          <a:xfrm>
            <a:off x="1151715" y="4118941"/>
            <a:ext cx="6822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滑鼠使用時間超過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(VDA)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工作時間的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5%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51715" y="4774721"/>
            <a:ext cx="2584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年齡 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 61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</a:t>
            </a:r>
          </a:p>
        </p:txBody>
      </p:sp>
      <p:sp>
        <p:nvSpPr>
          <p:cNvPr id="19" name="圓角矩形 18"/>
          <p:cNvSpPr/>
          <p:nvPr/>
        </p:nvSpPr>
        <p:spPr>
          <a:xfrm>
            <a:off x="4472050" y="5579108"/>
            <a:ext cx="3000419" cy="6186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124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</a:p>
        </p:txBody>
      </p:sp>
      <p:sp>
        <p:nvSpPr>
          <p:cNvPr id="23" name="圓角矩形 22"/>
          <p:cNvSpPr/>
          <p:nvPr/>
        </p:nvSpPr>
        <p:spPr>
          <a:xfrm>
            <a:off x="2614559" y="1400117"/>
            <a:ext cx="7652388" cy="57242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TW" sz="280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416 employees(222 women, 194 men) 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143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29" y="1133610"/>
            <a:ext cx="9846128" cy="5605071"/>
          </a:xfrm>
          <a:prstGeom prst="rect">
            <a:avLst/>
          </a:prstGeom>
        </p:spPr>
      </p:pic>
      <p:grpSp>
        <p:nvGrpSpPr>
          <p:cNvPr id="12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3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8" name="文字方塊 17"/>
          <p:cNvSpPr txBox="1"/>
          <p:nvPr/>
        </p:nvSpPr>
        <p:spPr>
          <a:xfrm>
            <a:off x="627017" y="561703"/>
            <a:ext cx="3501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90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143396" y="1542506"/>
            <a:ext cx="10901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–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評定人體工程學的階級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526033" y="1814411"/>
            <a:ext cx="110643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利用錄影帶記錄工作者常見的日常工作</a:t>
            </a:r>
            <a:r>
              <a:rPr lang="zh-TW" altLang="zh-TW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另一個</a:t>
            </a:r>
            <a:r>
              <a:rPr lang="zh-TW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錄影帶記錄介入人體工程學的工作內容</a:t>
            </a:r>
          </a:p>
        </p:txBody>
      </p:sp>
      <p:sp>
        <p:nvSpPr>
          <p:cNvPr id="13" name="矩形 12"/>
          <p:cNvSpPr/>
          <p:nvPr/>
        </p:nvSpPr>
        <p:spPr>
          <a:xfrm>
            <a:off x="627017" y="3142218"/>
            <a:ext cx="99334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從每一個研究項目中，觀看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分鐘的影片摘錄，並說明項目中常見的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VDU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</a:t>
            </a:r>
            <a:endParaRPr lang="zh-TW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26033" y="4470025"/>
            <a:ext cx="112663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分析這些影片，給予人體工程學比例，範圍</a:t>
            </a:r>
            <a:r>
              <a:rPr lang="zh-TW" altLang="en-US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28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4(poor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)~10(excellent)</a:t>
            </a:r>
            <a:endParaRPr lang="zh-TW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26033" y="5397727"/>
            <a:ext cx="11266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這些評分標準的平均數用來描述每一工作站人體工學的階級</a:t>
            </a:r>
            <a:endParaRPr lang="zh-TW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000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143396" y="1542506"/>
            <a:ext cx="10901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altLang="zh-TW" sz="24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627017" y="2571072"/>
            <a:ext cx="11266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用來控制鍵盤和滑鼠使用的持續性</a:t>
            </a:r>
            <a:endParaRPr lang="en-US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7017" y="1542506"/>
            <a:ext cx="11266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基本的測試</a:t>
            </a:r>
            <a:endParaRPr lang="en-US" altLang="zh-TW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27017" y="3344244"/>
            <a:ext cx="11266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暫停超過</a:t>
            </a:r>
            <a:r>
              <a:rPr lang="en-US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分鐘在鍵盤使用上和暫停超過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秒在滑鼠使用上</a:t>
            </a:r>
            <a:endParaRPr lang="en-US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35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627017" y="2869269"/>
            <a:ext cx="899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問卷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包括工作室的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佈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置和環境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、工作站的調整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(7)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、工作中的休息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endParaRPr lang="zh-TW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7017" y="3957334"/>
            <a:ext cx="10006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利用問卷的協助，評估他們的工作站，如果他們自己有找到任何需求的建議，也可寫在問卷上</a:t>
            </a:r>
          </a:p>
        </p:txBody>
      </p:sp>
      <p:sp>
        <p:nvSpPr>
          <p:cNvPr id="5" name="矩形 4"/>
          <p:cNvSpPr/>
          <p:nvPr/>
        </p:nvSpPr>
        <p:spPr>
          <a:xfrm>
            <a:off x="627017" y="5045399"/>
            <a:ext cx="103073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人體</a:t>
            </a: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工程學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改進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根據工作者自己的觀點，也根據物理治療師的觀點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7017" y="6133464"/>
            <a:ext cx="103644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工作者也被建議，需注意他們工作中的手勢和增加短暫的休息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7017" y="2212091"/>
            <a:ext cx="105373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en-US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物理治療師拜訪每一位工作者</a:t>
            </a:r>
            <a:endParaRPr lang="zh-TW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7017" y="1479230"/>
            <a:ext cx="49514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Intensive ergonomics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57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627017" y="2487692"/>
            <a:ext cx="99541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檢查</a:t>
            </a: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問卷</a:t>
            </a: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包括工作室的</a:t>
            </a:r>
            <a:r>
              <a:rPr lang="zh-TW" altLang="en-US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佈</a:t>
            </a:r>
            <a:r>
              <a:rPr lang="zh-TW" altLang="zh-TW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置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和環境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、工作站的調整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(7)</a:t>
            </a: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、工作中的休息</a:t>
            </a:r>
            <a:r>
              <a:rPr lang="en-US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endParaRPr lang="zh-TW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9060" y="5448470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sz="28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只有基本的測試</a:t>
            </a:r>
            <a:endParaRPr lang="zh-TW" altLang="zh-TW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7017" y="1647185"/>
            <a:ext cx="49454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Ergonomic education</a:t>
            </a:r>
            <a:endParaRPr lang="zh-TW" altLang="en-US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202" y="4568971"/>
            <a:ext cx="24035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Reference</a:t>
            </a:r>
            <a:endParaRPr lang="zh-TW" altLang="en-US" sz="36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27017" y="3849603"/>
            <a:ext cx="7109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工作者參加人體工程學一小時的訓練會議</a:t>
            </a:r>
          </a:p>
        </p:txBody>
      </p:sp>
    </p:spTree>
    <p:extLst>
      <p:ext uri="{BB962C8B-B14F-4D97-AF65-F5344CB8AC3E}">
        <p14:creationId xmlns:p14="http://schemas.microsoft.com/office/powerpoint/2010/main" val="203739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9283</TotalTime>
  <Words>926</Words>
  <Application>Microsoft Office PowerPoint</Application>
  <PresentationFormat>寬螢幕</PresentationFormat>
  <Paragraphs>85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等线</vt:lpstr>
      <vt:lpstr>微軟正黑體</vt:lpstr>
      <vt:lpstr>新細明體</vt:lpstr>
      <vt:lpstr>Arial</vt:lpstr>
      <vt:lpstr>Calibri</vt:lpstr>
      <vt:lpstr>Calibri Light</vt:lpstr>
      <vt:lpstr>Office 佈景主題</vt:lpstr>
      <vt:lpstr>Effects of ergonomic intervention in work with video display units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ERGONOMICS FOR NEWBORNS - CERTAIN IMPLICATIONS AND RECOMMENDATIONS FOR PARENTS AND DESIGNERS</dc:title>
  <dc:creator>姿璇 陳</dc:creator>
  <cp:lastModifiedBy>姿璇 陳</cp:lastModifiedBy>
  <cp:revision>98</cp:revision>
  <dcterms:created xsi:type="dcterms:W3CDTF">2019-09-16T01:58:32Z</dcterms:created>
  <dcterms:modified xsi:type="dcterms:W3CDTF">2019-09-27T01:20:51Z</dcterms:modified>
</cp:coreProperties>
</file>